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7556500" cy="10693400"/>
  <p:notesSz cx="6858000" cy="9144000"/>
  <p:embeddedFontLst>
    <p:embeddedFont>
      <p:font typeface="Archivo Black" panose="020B0604020202020204" charset="-18"/>
      <p:regular r:id="rId7"/>
    </p:embeddedFont>
    <p:embeddedFont>
      <p:font typeface="Open Sans" panose="020B0606030504020204" pitchFamily="34" charset="0"/>
      <p:regular r:id="rId8"/>
    </p:embeddedFont>
    <p:embeddedFont>
      <p:font typeface="Open Sans Bold" panose="020B0806030504020204" charset="0"/>
      <p:regular r:id="rId9"/>
    </p:embeddedFont>
    <p:embeddedFont>
      <p:font typeface="Open Sans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3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facebook.com/profile.php?id=61559303355137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hyperlink" Target="https://meapp-platform.eu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www.linkedin.com/in/motivation-and-empowerment-app-98629a304/" TargetMode="Externa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35" y="-380512"/>
            <a:ext cx="414785" cy="11411725"/>
            <a:chOff x="0" y="0"/>
            <a:chExt cx="148650" cy="4089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650" cy="4089705"/>
            </a:xfrm>
            <a:custGeom>
              <a:avLst/>
              <a:gdLst/>
              <a:ahLst/>
              <a:cxnLst/>
              <a:rect l="l" t="t" r="r" b="b"/>
              <a:pathLst>
                <a:path w="148650" h="4089705">
                  <a:moveTo>
                    <a:pt x="0" y="0"/>
                  </a:moveTo>
                  <a:lnTo>
                    <a:pt x="148650" y="0"/>
                  </a:lnTo>
                  <a:lnTo>
                    <a:pt x="148650" y="4089705"/>
                  </a:lnTo>
                  <a:lnTo>
                    <a:pt x="0" y="4089705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48650" cy="4099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7853" y="2446582"/>
            <a:ext cx="6290963" cy="2798401"/>
            <a:chOff x="0" y="0"/>
            <a:chExt cx="1346385" cy="5989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6385" cy="598911"/>
            </a:xfrm>
            <a:custGeom>
              <a:avLst/>
              <a:gdLst/>
              <a:ahLst/>
              <a:cxnLst/>
              <a:rect l="l" t="t" r="r" b="b"/>
              <a:pathLst>
                <a:path w="1346385" h="598911">
                  <a:moveTo>
                    <a:pt x="0" y="0"/>
                  </a:moveTo>
                  <a:lnTo>
                    <a:pt x="1346385" y="0"/>
                  </a:lnTo>
                  <a:lnTo>
                    <a:pt x="1346385" y="598911"/>
                  </a:lnTo>
                  <a:lnTo>
                    <a:pt x="0" y="598911"/>
                  </a:lnTo>
                  <a:close/>
                </a:path>
              </a:pathLst>
            </a:custGeom>
            <a:blipFill>
              <a:blip r:embed="rId2"/>
              <a:stretch>
                <a:fillRect t="-26012" b="-26012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87384" y="4685628"/>
            <a:ext cx="2967751" cy="3332637"/>
            <a:chOff x="0" y="0"/>
            <a:chExt cx="1005533" cy="11679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5533" cy="1167942"/>
            </a:xfrm>
            <a:custGeom>
              <a:avLst/>
              <a:gdLst/>
              <a:ahLst/>
              <a:cxnLst/>
              <a:rect l="l" t="t" r="r" b="b"/>
              <a:pathLst>
                <a:path w="1005533" h="1167942">
                  <a:moveTo>
                    <a:pt x="0" y="0"/>
                  </a:moveTo>
                  <a:lnTo>
                    <a:pt x="1005533" y="0"/>
                  </a:lnTo>
                  <a:lnTo>
                    <a:pt x="1005533" y="1167942"/>
                  </a:lnTo>
                  <a:lnTo>
                    <a:pt x="0" y="1167942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005533" cy="117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01" y="-380512"/>
            <a:ext cx="414786" cy="855641"/>
            <a:chOff x="0" y="0"/>
            <a:chExt cx="284117" cy="3066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33298" y="10264180"/>
            <a:ext cx="792788" cy="855641"/>
            <a:chOff x="0" y="0"/>
            <a:chExt cx="284117" cy="3066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56000" y="558712"/>
            <a:ext cx="1371352" cy="1706895"/>
          </a:xfrm>
          <a:custGeom>
            <a:avLst/>
            <a:gdLst/>
            <a:ahLst/>
            <a:cxnLst/>
            <a:rect l="l" t="t" r="r" b="b"/>
            <a:pathLst>
              <a:path w="1371352" h="1706895">
                <a:moveTo>
                  <a:pt x="0" y="0"/>
                </a:moveTo>
                <a:lnTo>
                  <a:pt x="1371352" y="0"/>
                </a:lnTo>
                <a:lnTo>
                  <a:pt x="1371352" y="1706895"/>
                </a:lnTo>
                <a:lnTo>
                  <a:pt x="0" y="17068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2500237" y="1412160"/>
            <a:ext cx="5432033" cy="60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97"/>
              </a:lnSpc>
            </a:pPr>
            <a:r>
              <a:rPr lang="en-US" sz="3981" spc="39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NEWSLETTER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464973" y="165154"/>
            <a:ext cx="1227686" cy="2358580"/>
            <a:chOff x="0" y="0"/>
            <a:chExt cx="1636915" cy="3144774"/>
          </a:xfrm>
        </p:grpSpPr>
        <p:grpSp>
          <p:nvGrpSpPr>
            <p:cNvPr id="19" name="Group 19"/>
            <p:cNvGrpSpPr/>
            <p:nvPr/>
          </p:nvGrpSpPr>
          <p:grpSpPr>
            <a:xfrm rot="5400000">
              <a:off x="-116922" y="116922"/>
              <a:ext cx="1870760" cy="1636915"/>
              <a:chOff x="0" y="0"/>
              <a:chExt cx="812800" cy="7112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E9AD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27000" y="412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3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 rot="5400000">
              <a:off x="-116922" y="713286"/>
              <a:ext cx="1870760" cy="1636915"/>
              <a:chOff x="0" y="0"/>
              <a:chExt cx="812800" cy="7112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FFD23F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7000" y="412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3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 rot="5400000">
              <a:off x="-116922" y="1390936"/>
              <a:ext cx="1870760" cy="1636915"/>
              <a:chOff x="0" y="0"/>
              <a:chExt cx="812800" cy="7112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003C62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27000" y="41275"/>
                <a:ext cx="558800" cy="339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39"/>
                  </a:lnSpc>
                </a:pPr>
                <a:endParaRPr/>
              </a:p>
            </p:txBody>
          </p:sp>
        </p:grpSp>
      </p:grpSp>
      <p:sp>
        <p:nvSpPr>
          <p:cNvPr id="28" name="Freeform 28"/>
          <p:cNvSpPr/>
          <p:nvPr/>
        </p:nvSpPr>
        <p:spPr>
          <a:xfrm>
            <a:off x="319144" y="9959988"/>
            <a:ext cx="3582222" cy="624012"/>
          </a:xfrm>
          <a:custGeom>
            <a:avLst/>
            <a:gdLst/>
            <a:ahLst/>
            <a:cxnLst/>
            <a:rect l="l" t="t" r="r" b="b"/>
            <a:pathLst>
              <a:path w="2834754" h="694533">
                <a:moveTo>
                  <a:pt x="0" y="0"/>
                </a:moveTo>
                <a:lnTo>
                  <a:pt x="2834754" y="0"/>
                </a:lnTo>
                <a:lnTo>
                  <a:pt x="2834754" y="694533"/>
                </a:lnTo>
                <a:lnTo>
                  <a:pt x="0" y="6945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1525" t="-14493" b="-114493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29" name="TextBox 29"/>
          <p:cNvSpPr txBox="1"/>
          <p:nvPr/>
        </p:nvSpPr>
        <p:spPr>
          <a:xfrm>
            <a:off x="2500237" y="652248"/>
            <a:ext cx="3591850" cy="576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376"/>
              </a:lnSpc>
              <a:spcBef>
                <a:spcPct val="0"/>
              </a:spcBef>
            </a:pPr>
            <a:r>
              <a:rPr lang="en-US" sz="1697" b="1" spc="670" dirty="0">
                <a:solidFill>
                  <a:srgbClr val="34343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MOTIVATION AND EMPOWERMENT APP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87384" y="93892"/>
            <a:ext cx="209827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pl-PL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Wrzesień </a:t>
            </a:r>
            <a:r>
              <a:rPr lang="en-US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2025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15139" y="4802087"/>
            <a:ext cx="2556066" cy="71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9"/>
              </a:lnSpc>
            </a:pPr>
            <a:r>
              <a:rPr lang="pl-PL" sz="2299" spc="-45" dirty="0">
                <a:solidFill>
                  <a:srgbClr val="003C61"/>
                </a:solidFill>
                <a:latin typeface="Archivo Black"/>
                <a:ea typeface="Archivo Black"/>
                <a:cs typeface="Archivo Black"/>
                <a:sym typeface="Archivo Black"/>
              </a:rPr>
              <a:t>W TYM WYDANIU</a:t>
            </a:r>
            <a:r>
              <a:rPr lang="en-US" sz="2299" spc="-45" dirty="0">
                <a:solidFill>
                  <a:srgbClr val="003C61"/>
                </a:solidFill>
                <a:latin typeface="Archivo Black"/>
                <a:ea typeface="Archivo Black"/>
                <a:cs typeface="Archivo Black"/>
                <a:sym typeface="Archivo Black"/>
              </a:rPr>
              <a:t>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87853" y="8018266"/>
            <a:ext cx="2988648" cy="1511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Witamy w najnowszym wydaniu naszego biuletynu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!  </a:t>
            </a:r>
          </a:p>
          <a:p>
            <a:pPr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ciąggu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 ostatnich miesięcy wiele się wydarzyło: faza pilotażowa aplikacji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została pomyślnie zakończona i dostarczyła cennych informacji na temat użytkowania i wpływu aplikacji.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901366" y="5614568"/>
            <a:ext cx="3267990" cy="4345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Uczestnicy i trenerzy mieli możliwość intensywnego testowania aplikacji, podzielenia się swoimi opiniami i tym samym wniesienia decydującego wkładu w jej dalszy rozwój. W tym numerze szczególny nacisk położono na doświadczenia ze Słowenii, gdzie aplikacja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była testowana podczas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warsztatatów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z wykorzystaniem podejścia współtwórczego. Relacjonujemy również doświadczenia z Polski, gdzie projekt cieszył się dużym zainteresowaniem wśród nauczycieli, uczniów, uczelni i pracodawców podczas Dnia Europy. Dzięki tym doświadczeniom i opiniom, podejmujemy obecnie kolejne kroki w dalszym rozwoju aplikacji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, której celem jest wspieranie bezrobotnych dorosłych w pokonywaniu wyzwań psychospołecznych, wzmacnianiu motywacji i trwałym zwiększaniu ich szans na rynku pracy.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3DFB7897-AE5F-1D37-2F5B-7AA1F9ACFA93}"/>
              </a:ext>
            </a:extLst>
          </p:cNvPr>
          <p:cNvSpPr txBox="1"/>
          <p:nvPr/>
        </p:nvSpPr>
        <p:spPr>
          <a:xfrm>
            <a:off x="915139" y="5345459"/>
            <a:ext cx="25560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Faza pilotażowa dobiegła końca!</a:t>
            </a:r>
          </a:p>
          <a:p>
            <a:endParaRPr lang="pl-PL" dirty="0"/>
          </a:p>
          <a:p>
            <a:r>
              <a:rPr lang="pl-PL" dirty="0"/>
              <a:t>Aplikacja ME-</a:t>
            </a:r>
            <a:r>
              <a:rPr lang="pl-PL" dirty="0" err="1"/>
              <a:t>App</a:t>
            </a:r>
            <a:r>
              <a:rPr lang="pl-PL" dirty="0"/>
              <a:t> została wdrożona w Słowenii.</a:t>
            </a:r>
          </a:p>
          <a:p>
            <a:endParaRPr lang="pl-PL" dirty="0"/>
          </a:p>
          <a:p>
            <a:r>
              <a:rPr lang="pl-PL" dirty="0"/>
              <a:t>ADN prezentuje aplikację ME nauczycielom i uczniom.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35" y="-380512"/>
            <a:ext cx="414785" cy="11411725"/>
            <a:chOff x="0" y="0"/>
            <a:chExt cx="148650" cy="4089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650" cy="4089705"/>
            </a:xfrm>
            <a:custGeom>
              <a:avLst/>
              <a:gdLst/>
              <a:ahLst/>
              <a:cxnLst/>
              <a:rect l="l" t="t" r="r" b="b"/>
              <a:pathLst>
                <a:path w="148650" h="4089705">
                  <a:moveTo>
                    <a:pt x="0" y="0"/>
                  </a:moveTo>
                  <a:lnTo>
                    <a:pt x="148650" y="0"/>
                  </a:lnTo>
                  <a:lnTo>
                    <a:pt x="148650" y="4089705"/>
                  </a:lnTo>
                  <a:lnTo>
                    <a:pt x="0" y="4089705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48650" cy="4099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8701" y="-380512"/>
            <a:ext cx="792788" cy="855641"/>
            <a:chOff x="0" y="0"/>
            <a:chExt cx="284117" cy="3066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33298" y="10264180"/>
            <a:ext cx="792788" cy="855641"/>
            <a:chOff x="0" y="0"/>
            <a:chExt cx="284117" cy="3066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756000" y="1341787"/>
            <a:ext cx="6048000" cy="0"/>
          </a:xfrm>
          <a:prstGeom prst="line">
            <a:avLst/>
          </a:prstGeom>
          <a:ln w="38100" cap="rnd">
            <a:solidFill>
              <a:srgbClr val="003C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645631" y="881704"/>
            <a:ext cx="5616512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4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Faza pilotażowa zakończona!</a:t>
            </a:r>
            <a:endParaRPr lang="en-US" sz="2000" spc="-40" dirty="0">
              <a:solidFill>
                <a:srgbClr val="003C6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6494" y="72389"/>
            <a:ext cx="3181755" cy="20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pl-PL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Wrzesień, </a:t>
            </a:r>
            <a:r>
              <a:rPr lang="en-US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2025</a:t>
            </a:r>
          </a:p>
        </p:txBody>
      </p:sp>
      <p:sp>
        <p:nvSpPr>
          <p:cNvPr id="14" name="Freeform 14"/>
          <p:cNvSpPr/>
          <p:nvPr/>
        </p:nvSpPr>
        <p:spPr>
          <a:xfrm>
            <a:off x="6613315" y="176212"/>
            <a:ext cx="668605" cy="832200"/>
          </a:xfrm>
          <a:custGeom>
            <a:avLst/>
            <a:gdLst/>
            <a:ahLst/>
            <a:cxnLst/>
            <a:rect l="l" t="t" r="r" b="b"/>
            <a:pathLst>
              <a:path w="668605" h="832200">
                <a:moveTo>
                  <a:pt x="0" y="0"/>
                </a:moveTo>
                <a:lnTo>
                  <a:pt x="668606" y="0"/>
                </a:lnTo>
                <a:lnTo>
                  <a:pt x="668606" y="832200"/>
                </a:lnTo>
                <a:lnTo>
                  <a:pt x="0" y="83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5" name="Group 15"/>
          <p:cNvGrpSpPr/>
          <p:nvPr/>
        </p:nvGrpSpPr>
        <p:grpSpPr>
          <a:xfrm>
            <a:off x="534087" y="1677544"/>
            <a:ext cx="3053153" cy="3817087"/>
            <a:chOff x="0" y="0"/>
            <a:chExt cx="1094181" cy="13679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4181" cy="1367958"/>
            </a:xfrm>
            <a:custGeom>
              <a:avLst/>
              <a:gdLst/>
              <a:ahLst/>
              <a:cxnLst/>
              <a:rect l="l" t="t" r="r" b="b"/>
              <a:pathLst>
                <a:path w="1094181" h="1367958">
                  <a:moveTo>
                    <a:pt x="0" y="0"/>
                  </a:moveTo>
                  <a:lnTo>
                    <a:pt x="1094181" y="0"/>
                  </a:lnTo>
                  <a:lnTo>
                    <a:pt x="1094181" y="1367958"/>
                  </a:lnTo>
                  <a:lnTo>
                    <a:pt x="0" y="1367958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94181" cy="14060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960"/>
                </a:lnSpc>
              </a:pPr>
              <a:r>
                <a:rPr lang="pl-PL" sz="1400" dirty="0">
                  <a:solidFill>
                    <a:srgbClr val="003C62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Szczegółowe informacje:</a:t>
              </a:r>
              <a:endParaRPr lang="en-US" sz="140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algn="l">
                <a:lnSpc>
                  <a:spcPts val="1960"/>
                </a:lnSpc>
              </a:pPr>
              <a:endParaRPr lang="en-US" sz="140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📅 </a:t>
              </a:r>
              <a:r>
                <a:rPr lang="pl-PL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Okres:</a:t>
              </a:r>
              <a:r>
                <a:rPr lang="en-US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pl-PL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Czerwiec</a:t>
              </a:r>
              <a:r>
                <a:rPr lang="en-US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 -</a:t>
              </a:r>
              <a:r>
                <a:rPr lang="pl-PL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Sierpień</a:t>
              </a:r>
              <a:r>
                <a:rPr lang="en-US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 2025</a:t>
              </a:r>
            </a:p>
            <a:p>
              <a:pPr algn="l">
                <a:lnSpc>
                  <a:spcPts val="1960"/>
                </a:lnSpc>
              </a:pPr>
              <a:endParaRPr lang="en-US" sz="14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📍</a:t>
              </a:r>
              <a:r>
                <a:rPr lang="pl-PL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Kraje:</a:t>
              </a:r>
              <a:r>
                <a:rPr lang="en-US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AT, DE, PL &amp; SI </a:t>
              </a:r>
            </a:p>
            <a:p>
              <a:pPr algn="l">
                <a:lnSpc>
                  <a:spcPts val="1960"/>
                </a:lnSpc>
              </a:pPr>
              <a:endParaRPr lang="en-US" sz="14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👥 </a:t>
              </a:r>
              <a:r>
                <a:rPr lang="pl-PL" sz="1400" b="1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Uczestnicy</a:t>
              </a:r>
              <a:endParaRPr lang="en-US" sz="1400" b="1" dirty="0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l">
                <a:lnSpc>
                  <a:spcPts val="1960"/>
                </a:lnSpc>
              </a:pPr>
              <a:r>
                <a:rPr lang="pl-PL" sz="1400" dirty="0">
                  <a:solidFill>
                    <a:srgbClr val="003C62"/>
                  </a:solidFill>
                  <a:latin typeface="Open Sans"/>
                  <a:ea typeface="Open Sans"/>
                  <a:cs typeface="Open Sans"/>
                  <a:sym typeface="Open Sans"/>
                </a:rPr>
                <a:t>30 osób poszukujących pracy i 4 trenerów w każdym kraju</a:t>
              </a:r>
            </a:p>
            <a:p>
              <a:pPr algn="l">
                <a:lnSpc>
                  <a:spcPts val="1960"/>
                </a:lnSpc>
              </a:pPr>
              <a:endParaRPr lang="en-US" sz="14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🎯 </a:t>
              </a:r>
              <a:r>
                <a:rPr lang="pl-PL" sz="1400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Cell</a:t>
              </a:r>
              <a:r>
                <a:rPr lang="en-US" sz="1400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</a:t>
              </a:r>
              <a:r>
                <a:rPr lang="pl-PL" sz="1400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Bezpośrednie zbieranie opinii od grupy docelowej w celu jeszcze większego zwiększenia skuteczności aplikacji ME-</a:t>
              </a:r>
              <a:r>
                <a:rPr lang="pl-PL" sz="1400" dirty="0" err="1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App</a:t>
              </a:r>
              <a:r>
                <a:rPr lang="pl-PL" sz="1400" dirty="0">
                  <a:solidFill>
                    <a:srgbClr val="003C6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</a:t>
              </a:r>
            </a:p>
            <a:p>
              <a:pPr algn="l">
                <a:lnSpc>
                  <a:spcPts val="1960"/>
                </a:lnSpc>
              </a:pPr>
              <a:endParaRPr lang="en-US" sz="14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90998" y="5534275"/>
            <a:ext cx="3053153" cy="260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 ostatnich miesiącach w krajach partnerskich pomyślnie przeprowadzono fazę pilotażową aplikacji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. Celem tej fazy było przetestowanie wersji beta aplikacji w rzeczywistych środowiskach edukacyjnych i szkoleniowych, zebranie cennych opinii od bezrobotnych dorosłych i trenerów oraz zidentyfikowanie potencjalnych usprawnień.</a:t>
            </a:r>
            <a:r>
              <a:rPr lang="en-US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34087" y="8133320"/>
            <a:ext cx="6728056" cy="1745249"/>
            <a:chOff x="0" y="0"/>
            <a:chExt cx="2411184" cy="62545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11183" cy="625458"/>
            </a:xfrm>
            <a:custGeom>
              <a:avLst/>
              <a:gdLst/>
              <a:ahLst/>
              <a:cxnLst/>
              <a:rect l="l" t="t" r="r" b="b"/>
              <a:pathLst>
                <a:path w="2411183" h="625458">
                  <a:moveTo>
                    <a:pt x="0" y="0"/>
                  </a:moveTo>
                  <a:lnTo>
                    <a:pt x="2411183" y="0"/>
                  </a:lnTo>
                  <a:lnTo>
                    <a:pt x="2411183" y="625458"/>
                  </a:lnTo>
                  <a:lnTo>
                    <a:pt x="0" y="625458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0"/>
              <a:ext cx="2411184" cy="720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39"/>
                </a:lnSpc>
              </a:pPr>
              <a:r>
                <a:rPr lang="en-US" sz="4599">
                  <a:solidFill>
                    <a:srgbClr val="003C6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34084" y="8197331"/>
            <a:ext cx="7179213" cy="200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pl-PL" sz="1400" b="1" dirty="0">
                <a:solidFill>
                  <a:srgbClr val="003C6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Cele pilotażowego testowania:</a:t>
            </a:r>
            <a:endParaRPr lang="en-US" sz="1400" b="1" dirty="0">
              <a:solidFill>
                <a:srgbClr val="003C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1960"/>
              </a:lnSpc>
            </a:pPr>
            <a:endParaRPr lang="en-US" sz="1400" b="1" dirty="0">
              <a:solidFill>
                <a:srgbClr val="003C6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604"/>
              </a:lnSpc>
            </a:pPr>
            <a:r>
              <a:rPr lang="en-US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🔹 </a:t>
            </a:r>
            <a:r>
              <a:rPr lang="pl-PL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Zapoznanie grupy docelowej z aplikacją ME i jej podstawowymi funkcjami</a:t>
            </a:r>
            <a:endParaRPr lang="en-US" sz="1400" dirty="0">
              <a:solidFill>
                <a:srgbClr val="003C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04"/>
              </a:lnSpc>
            </a:pPr>
            <a:r>
              <a:rPr lang="en-US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🔹 </a:t>
            </a:r>
            <a:r>
              <a:rPr lang="pl-PL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Testowanie integracji aplikacji ME z programami edukacyjnymi</a:t>
            </a:r>
            <a:endParaRPr lang="en-US" sz="1400" dirty="0">
              <a:solidFill>
                <a:srgbClr val="003C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604"/>
              </a:lnSpc>
            </a:pPr>
            <a:r>
              <a:rPr lang="en-US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🔹 </a:t>
            </a:r>
            <a:r>
              <a:rPr lang="pl-PL" sz="1400" dirty="0">
                <a:solidFill>
                  <a:srgbClr val="003C61"/>
                </a:solidFill>
                <a:latin typeface="Open Sans"/>
                <a:ea typeface="Open Sans"/>
                <a:cs typeface="Open Sans"/>
                <a:sym typeface="Open Sans"/>
              </a:rPr>
              <a:t>Zebranie opinii na temat użyteczności, dostępności i motywacji</a:t>
            </a:r>
            <a:endParaRPr lang="en-US" sz="1400" dirty="0">
              <a:solidFill>
                <a:srgbClr val="003C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60"/>
              </a:lnSpc>
              <a:spcBef>
                <a:spcPct val="0"/>
              </a:spcBef>
            </a:pPr>
            <a:endParaRPr lang="en-US" sz="1400" dirty="0">
              <a:solidFill>
                <a:srgbClr val="003C6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60"/>
              </a:lnSpc>
              <a:spcBef>
                <a:spcPct val="0"/>
              </a:spcBef>
            </a:pPr>
            <a:endParaRPr lang="en-US" sz="1400" dirty="0">
              <a:solidFill>
                <a:srgbClr val="003C6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917777" y="1607569"/>
            <a:ext cx="3387455" cy="347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Uczestnicy korzystali z aplikacji przez kilka tygodni, pod opieką przeszkolonych trenerów, podczas warsztatów i seminariów. Koncentrowano się na interaktywnym użytkowaniu, wyznaczaniu celów i cotygodniowej refleksji. Trenerzy i uczestnicy podzielili się swoimi doświadczeniami w formularzu ewaluacyjnym. Zebrane opinie są teraz wykorzystywane w raporcie ewaluacyjnym, który stanowi podstawę dalszego rozwoju finalnej wersji aplikacji ME, w tym udoskonaleń w zakresie designu i łatwości obsługi. Ostateczna wersja aplikacji ME zostanie wydana pod koniec 2025 roku i zaprezentowana podczas wydarzenia krajowego w Austrii.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874688" y="5007215"/>
            <a:ext cx="3387455" cy="281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endParaRPr dirty="0"/>
          </a:p>
          <a:p>
            <a:pPr algn="just">
              <a:lnSpc>
                <a:spcPts val="1679"/>
              </a:lnSpc>
            </a:pPr>
            <a:r>
              <a:rPr lang="pl-PL" sz="1200" b="1" dirty="0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Pierwsze spostrzeżenia:</a:t>
            </a:r>
            <a:endParaRPr lang="en-US" sz="1200" b="1" dirty="0">
              <a:solidFill>
                <a:srgbClr val="003C6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679"/>
              </a:lnSpc>
            </a:pPr>
            <a:endParaRPr lang="en-US" sz="1200" b="1" dirty="0">
              <a:solidFill>
                <a:srgbClr val="003C6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🔹.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Aplikacja okazała się łatwa w obsłudze, nawet dla osób z ograniczonymi umiejętnościami cyfrowymi.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r>
              <a:rPr lang="en-US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🔹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Korzystanie z aplikacji ME pomogło niektórym uczestnikom w wyznaczaniu osobistych celów.</a:t>
            </a:r>
          </a:p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🔹 Większość uczestników poleciłaby aplikację ME innym.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35051" y="7615160"/>
            <a:ext cx="6246870" cy="20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679"/>
              </a:lnSpc>
              <a:spcBef>
                <a:spcPct val="0"/>
              </a:spcBef>
            </a:pPr>
            <a:r>
              <a:rPr lang="pl-PL" sz="1200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„</a:t>
            </a:r>
            <a:r>
              <a:rPr lang="pl-PL" sz="1200" i="1" dirty="0" err="1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zCęściej</a:t>
            </a:r>
            <a:r>
              <a:rPr lang="pl-PL" sz="1200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rozmawiam z innymi uczestnikami kursu, podoba mi się to” (Uczestnik </a:t>
            </a:r>
            <a:r>
              <a:rPr lang="pl-PL" sz="1200" i="1" dirty="0" err="1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zAustrii</a:t>
            </a:r>
            <a:r>
              <a:rPr lang="pl-PL" sz="1200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.</a:t>
            </a:r>
            <a:endParaRPr lang="en-US" sz="1200" i="1" u="none" strike="noStrike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319144" y="9889467"/>
            <a:ext cx="2834754" cy="694533"/>
          </a:xfrm>
          <a:custGeom>
            <a:avLst/>
            <a:gdLst/>
            <a:ahLst/>
            <a:cxnLst/>
            <a:rect l="l" t="t" r="r" b="b"/>
            <a:pathLst>
              <a:path w="2834754" h="694533">
                <a:moveTo>
                  <a:pt x="0" y="0"/>
                </a:moveTo>
                <a:lnTo>
                  <a:pt x="2834754" y="0"/>
                </a:lnTo>
                <a:lnTo>
                  <a:pt x="2834754" y="694533"/>
                </a:lnTo>
                <a:lnTo>
                  <a:pt x="0" y="6945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525" t="-14493" b="-114493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35" y="-380512"/>
            <a:ext cx="414785" cy="11411725"/>
            <a:chOff x="0" y="0"/>
            <a:chExt cx="148650" cy="4089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650" cy="4089705"/>
            </a:xfrm>
            <a:custGeom>
              <a:avLst/>
              <a:gdLst/>
              <a:ahLst/>
              <a:cxnLst/>
              <a:rect l="l" t="t" r="r" b="b"/>
              <a:pathLst>
                <a:path w="148650" h="4089705">
                  <a:moveTo>
                    <a:pt x="0" y="0"/>
                  </a:moveTo>
                  <a:lnTo>
                    <a:pt x="148650" y="0"/>
                  </a:lnTo>
                  <a:lnTo>
                    <a:pt x="148650" y="4089705"/>
                  </a:lnTo>
                  <a:lnTo>
                    <a:pt x="0" y="4089705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48650" cy="4099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8701" y="-380512"/>
            <a:ext cx="792788" cy="855641"/>
            <a:chOff x="0" y="0"/>
            <a:chExt cx="284117" cy="3066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756000" y="1268718"/>
            <a:ext cx="6048000" cy="0"/>
          </a:xfrm>
          <a:prstGeom prst="line">
            <a:avLst/>
          </a:prstGeom>
          <a:ln w="38100" cap="rnd">
            <a:solidFill>
              <a:srgbClr val="003C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1536436" y="746475"/>
            <a:ext cx="5616512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ME-App</a:t>
            </a:r>
            <a:r>
              <a:rPr lang="pl-PL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w </a:t>
            </a:r>
            <a:r>
              <a:rPr lang="pl-PL" sz="2000" spc="-40" dirty="0" err="1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Słovenii</a:t>
            </a:r>
            <a:r>
              <a:rPr lang="pl-PL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. Przegląd.</a:t>
            </a:r>
            <a:endParaRPr lang="en-US" sz="2000" spc="-40" dirty="0">
              <a:solidFill>
                <a:srgbClr val="003C6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593687" y="131718"/>
            <a:ext cx="668605" cy="832200"/>
          </a:xfrm>
          <a:custGeom>
            <a:avLst/>
            <a:gdLst/>
            <a:ahLst/>
            <a:cxnLst/>
            <a:rect l="l" t="t" r="r" b="b"/>
            <a:pathLst>
              <a:path w="668605" h="832200">
                <a:moveTo>
                  <a:pt x="0" y="0"/>
                </a:moveTo>
                <a:lnTo>
                  <a:pt x="668606" y="0"/>
                </a:lnTo>
                <a:lnTo>
                  <a:pt x="668606" y="832200"/>
                </a:lnTo>
                <a:lnTo>
                  <a:pt x="0" y="83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588768" y="3009888"/>
            <a:ext cx="3530966" cy="3380900"/>
          </a:xfrm>
          <a:custGeom>
            <a:avLst/>
            <a:gdLst/>
            <a:ahLst/>
            <a:cxnLst/>
            <a:rect l="l" t="t" r="r" b="b"/>
            <a:pathLst>
              <a:path w="3530966" h="3380900">
                <a:moveTo>
                  <a:pt x="0" y="0"/>
                </a:moveTo>
                <a:lnTo>
                  <a:pt x="3530966" y="0"/>
                </a:lnTo>
                <a:lnTo>
                  <a:pt x="3530966" y="3380900"/>
                </a:lnTo>
                <a:lnTo>
                  <a:pt x="0" y="338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5090396" y="6717296"/>
            <a:ext cx="1154499" cy="2414387"/>
          </a:xfrm>
          <a:custGeom>
            <a:avLst/>
            <a:gdLst/>
            <a:ahLst/>
            <a:cxnLst/>
            <a:rect l="l" t="t" r="r" b="b"/>
            <a:pathLst>
              <a:path w="1154499" h="2414387">
                <a:moveTo>
                  <a:pt x="0" y="0"/>
                </a:moveTo>
                <a:lnTo>
                  <a:pt x="1154499" y="0"/>
                </a:lnTo>
                <a:lnTo>
                  <a:pt x="1154499" y="2414387"/>
                </a:lnTo>
                <a:lnTo>
                  <a:pt x="0" y="24143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9" t="-7494" r="-111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4040193" y="6669688"/>
            <a:ext cx="4409404" cy="4233028"/>
          </a:xfrm>
          <a:custGeom>
            <a:avLst/>
            <a:gdLst/>
            <a:ahLst/>
            <a:cxnLst/>
            <a:rect l="l" t="t" r="r" b="b"/>
            <a:pathLst>
              <a:path w="4409404" h="4233028">
                <a:moveTo>
                  <a:pt x="0" y="0"/>
                </a:moveTo>
                <a:lnTo>
                  <a:pt x="4409404" y="0"/>
                </a:lnTo>
                <a:lnTo>
                  <a:pt x="4409404" y="4233028"/>
                </a:lnTo>
                <a:lnTo>
                  <a:pt x="0" y="4233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4424391" y="5176221"/>
            <a:ext cx="2758202" cy="1493467"/>
          </a:xfrm>
          <a:custGeom>
            <a:avLst/>
            <a:gdLst/>
            <a:ahLst/>
            <a:cxnLst/>
            <a:rect l="l" t="t" r="r" b="b"/>
            <a:pathLst>
              <a:path w="2758202" h="1327385">
                <a:moveTo>
                  <a:pt x="0" y="0"/>
                </a:moveTo>
                <a:lnTo>
                  <a:pt x="2758202" y="0"/>
                </a:lnTo>
                <a:lnTo>
                  <a:pt x="2758202" y="1327385"/>
                </a:lnTo>
                <a:lnTo>
                  <a:pt x="0" y="13273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687384" y="93892"/>
            <a:ext cx="209827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pl-PL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Wrzesień </a:t>
            </a:r>
            <a:r>
              <a:rPr lang="en-US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, 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7384" y="6698246"/>
            <a:ext cx="3092616" cy="3255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Prezentacje i warsztaty odbyły się we współpracy z naszym wieloletnim partnerem,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Slokva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so.p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., który od wielu lat aktywnie działa na rzecz aktywizacji społecznej i wzmocnienia pozycji grup wrażliwych</a:t>
            </a:r>
          </a:p>
          <a:p>
            <a:pPr algn="just">
              <a:lnSpc>
                <a:spcPts val="1679"/>
              </a:lnSpc>
            </a:pPr>
            <a:endParaRPr lang="pl-PL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.W dwóch miastach odbyły się warsztaty wprowadzające i podsumowujące, podczas których uczestnicy mieli okazję zapoznać się z wersją beta aplikacji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, jej funkcjami i celami.  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62400" y="1476637"/>
            <a:ext cx="2917600" cy="1075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pl-PL" sz="120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 Słowenii wersja beta aplikacji ME-App została pomyślnie zaprezentowana podczas warsztatów – był to ważny krok w kierunku dalszego rozwoju i optymalizacji projektu.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5137" y="3686163"/>
            <a:ext cx="3315056" cy="3031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📍 2</a:t>
            </a:r>
            <a:r>
              <a:rPr lang="pl-PL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miasta: przeprowadzono pierwsze warsztaty</a:t>
            </a: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👥 2 </a:t>
            </a:r>
            <a:r>
              <a:rPr lang="pl-PL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grupy: wprowadzenie i informacja zwrotna</a:t>
            </a: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🤝 </a:t>
            </a:r>
            <a:r>
              <a:rPr lang="pl-PL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Współpraca ze </a:t>
            </a: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Slokva</a:t>
            </a: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9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so.p</a:t>
            </a: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🧩 </a:t>
            </a:r>
            <a:r>
              <a:rPr lang="pl-PL" sz="1399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Podejście współtwórcze – uczestnicy aktywnie zaangażowani</a:t>
            </a: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679"/>
              </a:lnSpc>
              <a:spcBef>
                <a:spcPct val="0"/>
              </a:spcBef>
            </a:pPr>
            <a:endParaRPr lang="en-US" sz="1399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424391" y="1103522"/>
            <a:ext cx="2543341" cy="4738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endParaRPr dirty="0"/>
          </a:p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warsztaty były interaktywne, inspirujące i pełne cennych informacji zwrotnych. Szczególnie ekscytujące było podejście oparte na współtworzeniu, w którym trenerzy wykorzystali możliwości nauczania mieszanego, aby połączyć funkcje aplikacji, takie jak dyskusje czy wyznaczanie celów SMART, z tradycyjnymi metodami nauczania. Współpraca ze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Slokvą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pokazała, jak ważne jest zaangażowanie lokalnych aktorów, którzy rozumieją potrzeby społeczności i potrafią stworzyć bezpieczne środowisko do nauki, rozwoju i testowania nowych rozwiązań cyfrowych.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119734" y="5384139"/>
            <a:ext cx="2684266" cy="1717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9"/>
              </a:lnSpc>
              <a:spcBef>
                <a:spcPct val="0"/>
              </a:spcBef>
            </a:pPr>
            <a:r>
              <a:rPr lang="pl-PL" sz="1042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„Bardzo podobały mi się ćwiczenia oddechowe, monitorowanie nastroju i monitorowanie snu. Doceniłam również możliwość rejestrowania aktywności fizycznej”. – Uczestnik ze </a:t>
            </a:r>
            <a:r>
              <a:rPr lang="pl-PL" sz="1042" i="1" dirty="0" err="1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Słovenii</a:t>
            </a:r>
            <a:r>
              <a:rPr lang="pl-PL" sz="1042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.</a:t>
            </a:r>
          </a:p>
          <a:p>
            <a:pPr algn="ctr">
              <a:lnSpc>
                <a:spcPts val="1459"/>
              </a:lnSpc>
              <a:spcBef>
                <a:spcPct val="0"/>
              </a:spcBef>
            </a:pPr>
            <a:endParaRPr lang="pl-PL" sz="1042" i="1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1459"/>
              </a:lnSpc>
              <a:spcBef>
                <a:spcPct val="0"/>
              </a:spcBef>
            </a:pPr>
            <a:endParaRPr lang="pl-PL" sz="1042" i="1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1459"/>
              </a:lnSpc>
              <a:spcBef>
                <a:spcPct val="0"/>
              </a:spcBef>
            </a:pPr>
            <a:endParaRPr lang="pl-PL" sz="1042" i="1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1459"/>
              </a:lnSpc>
              <a:spcBef>
                <a:spcPct val="0"/>
              </a:spcBef>
            </a:pPr>
            <a:endParaRPr lang="en-US" sz="1042" i="1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19144" y="9889467"/>
            <a:ext cx="2834754" cy="694533"/>
          </a:xfrm>
          <a:custGeom>
            <a:avLst/>
            <a:gdLst/>
            <a:ahLst/>
            <a:cxnLst/>
            <a:rect l="l" t="t" r="r" b="b"/>
            <a:pathLst>
              <a:path w="2834754" h="694533">
                <a:moveTo>
                  <a:pt x="0" y="0"/>
                </a:moveTo>
                <a:lnTo>
                  <a:pt x="2834754" y="0"/>
                </a:lnTo>
                <a:lnTo>
                  <a:pt x="2834754" y="694533"/>
                </a:lnTo>
                <a:lnTo>
                  <a:pt x="0" y="69453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1525" t="-14493" b="-114493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35" y="-380512"/>
            <a:ext cx="414785" cy="11411725"/>
            <a:chOff x="0" y="0"/>
            <a:chExt cx="148650" cy="4089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650" cy="4089705"/>
            </a:xfrm>
            <a:custGeom>
              <a:avLst/>
              <a:gdLst/>
              <a:ahLst/>
              <a:cxnLst/>
              <a:rect l="l" t="t" r="r" b="b"/>
              <a:pathLst>
                <a:path w="148650" h="4089705">
                  <a:moveTo>
                    <a:pt x="0" y="0"/>
                  </a:moveTo>
                  <a:lnTo>
                    <a:pt x="148650" y="0"/>
                  </a:lnTo>
                  <a:lnTo>
                    <a:pt x="148650" y="4089705"/>
                  </a:lnTo>
                  <a:lnTo>
                    <a:pt x="0" y="4089705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48650" cy="4099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8701" y="-380512"/>
            <a:ext cx="792788" cy="855641"/>
            <a:chOff x="0" y="0"/>
            <a:chExt cx="284117" cy="3066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33298" y="10264180"/>
            <a:ext cx="792788" cy="855641"/>
            <a:chOff x="0" y="0"/>
            <a:chExt cx="284117" cy="3066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756000" y="1200577"/>
            <a:ext cx="6048000" cy="0"/>
          </a:xfrm>
          <a:prstGeom prst="line">
            <a:avLst/>
          </a:prstGeom>
          <a:ln w="38100" cap="rnd">
            <a:solidFill>
              <a:srgbClr val="003C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6587649" y="212002"/>
            <a:ext cx="668605" cy="832200"/>
          </a:xfrm>
          <a:custGeom>
            <a:avLst/>
            <a:gdLst/>
            <a:ahLst/>
            <a:cxnLst/>
            <a:rect l="l" t="t" r="r" b="b"/>
            <a:pathLst>
              <a:path w="668605" h="832200">
                <a:moveTo>
                  <a:pt x="0" y="0"/>
                </a:moveTo>
                <a:lnTo>
                  <a:pt x="668605" y="0"/>
                </a:lnTo>
                <a:lnTo>
                  <a:pt x="668605" y="832200"/>
                </a:lnTo>
                <a:lnTo>
                  <a:pt x="0" y="83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4057807" y="2359537"/>
            <a:ext cx="3198447" cy="1853963"/>
          </a:xfrm>
          <a:custGeom>
            <a:avLst/>
            <a:gdLst/>
            <a:ahLst/>
            <a:cxnLst/>
            <a:rect l="l" t="t" r="r" b="b"/>
            <a:pathLst>
              <a:path w="3198447" h="1853963">
                <a:moveTo>
                  <a:pt x="0" y="0"/>
                </a:moveTo>
                <a:lnTo>
                  <a:pt x="3198447" y="0"/>
                </a:lnTo>
                <a:lnTo>
                  <a:pt x="3198447" y="1853963"/>
                </a:lnTo>
                <a:lnTo>
                  <a:pt x="0" y="18539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546" r="-944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1156405" y="7324506"/>
            <a:ext cx="5474507" cy="2606504"/>
          </a:xfrm>
          <a:custGeom>
            <a:avLst/>
            <a:gdLst/>
            <a:ahLst/>
            <a:cxnLst/>
            <a:rect l="l" t="t" r="r" b="b"/>
            <a:pathLst>
              <a:path w="5474507" h="2606504">
                <a:moveTo>
                  <a:pt x="0" y="0"/>
                </a:moveTo>
                <a:lnTo>
                  <a:pt x="5474507" y="0"/>
                </a:lnTo>
                <a:lnTo>
                  <a:pt x="5474507" y="2606505"/>
                </a:lnTo>
                <a:lnTo>
                  <a:pt x="0" y="26065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53" t="-13379" r="-425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534087" y="5266823"/>
            <a:ext cx="3092616" cy="1711336"/>
          </a:xfrm>
          <a:custGeom>
            <a:avLst/>
            <a:gdLst/>
            <a:ahLst/>
            <a:cxnLst/>
            <a:rect l="l" t="t" r="r" b="b"/>
            <a:pathLst>
              <a:path w="3092616" h="1711336">
                <a:moveTo>
                  <a:pt x="0" y="0"/>
                </a:moveTo>
                <a:lnTo>
                  <a:pt x="3092615" y="0"/>
                </a:lnTo>
                <a:lnTo>
                  <a:pt x="3092615" y="1711336"/>
                </a:lnTo>
                <a:lnTo>
                  <a:pt x="0" y="17113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62" t="-5630" r="-20312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687384" y="93893"/>
            <a:ext cx="2633666" cy="20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pl-PL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Wrzesień </a:t>
            </a:r>
            <a:r>
              <a:rPr lang="en-US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, 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43488" y="494155"/>
            <a:ext cx="362190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ADN pr</a:t>
            </a:r>
            <a:r>
              <a:rPr lang="pl-PL" sz="2000" spc="-40" dirty="0" err="1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ezentuje</a:t>
            </a:r>
            <a:r>
              <a:rPr lang="pl-PL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aplikację </a:t>
            </a: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ME-App!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56000" y="1393195"/>
            <a:ext cx="6048000" cy="601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69"/>
              </a:lnSpc>
              <a:spcBef>
                <a:spcPct val="0"/>
              </a:spcBef>
            </a:pPr>
            <a:r>
              <a:rPr lang="pl-PL" sz="1121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21 czerwca 2025 roku zespół ADN zaprezentował aplikację ME-</a:t>
            </a:r>
            <a:r>
              <a:rPr lang="pl-PL" sz="1121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121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podczas Dnia Europy w Szkole Podstawowej im. Pascala w Kutnie, w obecności nauczycieli, uczniów, przedstawicieli uczelni i pracodawców.</a:t>
            </a:r>
            <a:endParaRPr lang="en-US" sz="1121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4087" y="2330962"/>
            <a:ext cx="3092616" cy="2383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79"/>
              </a:lnSpc>
            </a:pP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Szkoła Pascal to ogólnopolska sieć edukacji dorosłych, której programy są ściśle dostosowane do potrzeb rynku pracy. Większość kursów jest bezpłatna dla studentów i oferuje konkretne możliwości 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zatrudnienia.Podczas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Dnia Europy zespół ADN zaprezentował funkcje aplikacji ME-</a:t>
            </a:r>
            <a:r>
              <a:rPr lang="pl-PL" sz="1200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, odpowiedział na pytania publiczności i zaprosił wszystkich do śledzenia dalszych postępów projektu online i w mediach społecznościowych.</a:t>
            </a:r>
            <a:endParaRPr lang="en-US" sz="1200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057807" y="4546875"/>
            <a:ext cx="3198447" cy="216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680"/>
              </a:lnSpc>
              <a:spcBef>
                <a:spcPct val="0"/>
              </a:spcBef>
            </a:pPr>
            <a:r>
              <a:rPr lang="pl-PL" sz="1200" u="none" strike="noStrike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Jesteśmy przekonani, że aplikacja ME-</a:t>
            </a:r>
            <a:r>
              <a:rPr lang="pl-PL" sz="1200" u="none" strike="noStrike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App</a:t>
            </a:r>
            <a:r>
              <a:rPr lang="pl-PL" sz="1200" u="none" strike="noStrike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może wspierać zarówno nauczycieli, jak i uczniów w wielu obszarach – w tym w zwiększaniu efektywności nauczania, zapobieganiu rezygnowaniu ze studiów oraz osiąganiu celu, jakim jest znalezienie pracy po ukończeniu studiów. Wiele osób przerywa naukę z powodu problemów psychospołecznych, nie wykorzystuje zdobytej wiedzy i pozostaje bez pracy.</a:t>
            </a:r>
            <a:endParaRPr lang="en-US" sz="1200" u="none" strike="noStrike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67114" y="7576028"/>
            <a:ext cx="4453089" cy="52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pl-PL" sz="1499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 jaki sposób aplikacja ME-</a:t>
            </a:r>
            <a:r>
              <a:rPr lang="pl-PL" sz="1499" i="1" dirty="0" err="1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App</a:t>
            </a:r>
            <a:r>
              <a:rPr lang="pl-PL" sz="1499" i="1" dirty="0">
                <a:solidFill>
                  <a:srgbClr val="003C62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zapewnia wsparcie w praktyce ?</a:t>
            </a:r>
            <a:endParaRPr lang="en-US" sz="1499" i="1" dirty="0">
              <a:solidFill>
                <a:srgbClr val="003C62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78050" y="8096940"/>
            <a:ext cx="3810000" cy="1934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9"/>
              </a:lnSpc>
            </a:pPr>
            <a:r>
              <a:rPr lang="pl-PL" sz="1392" b="1" dirty="0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Aplikacja ME-</a:t>
            </a:r>
            <a:r>
              <a:rPr lang="pl-PL" sz="1392" b="1" dirty="0" err="1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</a:t>
            </a:r>
            <a:r>
              <a:rPr lang="pl-PL" sz="1392" b="1" dirty="0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pl-PL" sz="1392" b="1" dirty="0" err="1">
                <a:solidFill>
                  <a:srgbClr val="003C62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owspiera</a:t>
            </a:r>
            <a:endParaRPr lang="en-US" sz="1392" b="1" dirty="0">
              <a:solidFill>
                <a:srgbClr val="003C62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300691" lvl="1" indent="-150346" algn="l">
              <a:lnSpc>
                <a:spcPts val="1949"/>
              </a:lnSpc>
              <a:buFont typeface="Arial"/>
              <a:buChar char="•"/>
            </a:pPr>
            <a:r>
              <a:rPr lang="en-US" sz="1392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Nauczyciele</a:t>
            </a:r>
            <a:r>
              <a:rPr lang="en-US" sz="1392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1392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większa</a:t>
            </a:r>
            <a:r>
              <a:rPr lang="en-US" sz="1392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2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skuteczność</a:t>
            </a:r>
            <a:r>
              <a:rPr lang="en-US" sz="1392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92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nau</a:t>
            </a:r>
            <a:r>
              <a:rPr lang="pl-PL" sz="1392" dirty="0" err="1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uczania</a:t>
            </a:r>
            <a:endParaRPr lang="pl-PL" sz="1392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0691" lvl="1" indent="-150346" algn="l">
              <a:lnSpc>
                <a:spcPts val="1949"/>
              </a:lnSpc>
              <a:buFont typeface="Arial"/>
              <a:buChar char="•"/>
            </a:pPr>
            <a:r>
              <a:rPr lang="pl-PL" sz="1392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Uczniowie: motywacja i zapobieganie porzucaniu nauki</a:t>
            </a:r>
            <a:endParaRPr lang="en-US" sz="1392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00691" lvl="1" indent="-150346" algn="l">
              <a:lnSpc>
                <a:spcPts val="1949"/>
              </a:lnSpc>
              <a:buFont typeface="Arial"/>
              <a:buChar char="•"/>
            </a:pPr>
            <a:r>
              <a:rPr lang="pl-PL" sz="1392" dirty="0">
                <a:solidFill>
                  <a:srgbClr val="003C62"/>
                </a:solidFill>
                <a:latin typeface="Open Sans"/>
                <a:ea typeface="Open Sans"/>
                <a:cs typeface="Open Sans"/>
                <a:sym typeface="Open Sans"/>
              </a:rPr>
              <a:t>Obie strony: w okresie przejściowym do zatrudnienia po ukończeniu studiów</a:t>
            </a:r>
            <a:endParaRPr lang="en-US" sz="1392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49"/>
              </a:lnSpc>
            </a:pPr>
            <a:endParaRPr lang="en-US" sz="1392" dirty="0">
              <a:solidFill>
                <a:srgbClr val="003C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319144" y="9889467"/>
            <a:ext cx="2834754" cy="694533"/>
          </a:xfrm>
          <a:custGeom>
            <a:avLst/>
            <a:gdLst/>
            <a:ahLst/>
            <a:cxnLst/>
            <a:rect l="l" t="t" r="r" b="b"/>
            <a:pathLst>
              <a:path w="2834754" h="694533">
                <a:moveTo>
                  <a:pt x="0" y="0"/>
                </a:moveTo>
                <a:lnTo>
                  <a:pt x="2834754" y="0"/>
                </a:lnTo>
                <a:lnTo>
                  <a:pt x="2834754" y="694533"/>
                </a:lnTo>
                <a:lnTo>
                  <a:pt x="0" y="6945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1525" t="-14493" b="-114493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235" y="-380512"/>
            <a:ext cx="414785" cy="11411725"/>
            <a:chOff x="0" y="0"/>
            <a:chExt cx="148650" cy="4089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8650" cy="4089705"/>
            </a:xfrm>
            <a:custGeom>
              <a:avLst/>
              <a:gdLst/>
              <a:ahLst/>
              <a:cxnLst/>
              <a:rect l="l" t="t" r="r" b="b"/>
              <a:pathLst>
                <a:path w="148650" h="4089705">
                  <a:moveTo>
                    <a:pt x="0" y="0"/>
                  </a:moveTo>
                  <a:lnTo>
                    <a:pt x="148650" y="0"/>
                  </a:lnTo>
                  <a:lnTo>
                    <a:pt x="148650" y="4089705"/>
                  </a:lnTo>
                  <a:lnTo>
                    <a:pt x="0" y="4089705"/>
                  </a:lnTo>
                  <a:close/>
                </a:path>
              </a:pathLst>
            </a:custGeom>
            <a:solidFill>
              <a:srgbClr val="FFE9A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48650" cy="40992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8701" y="-380512"/>
            <a:ext cx="792788" cy="855641"/>
            <a:chOff x="0" y="0"/>
            <a:chExt cx="284117" cy="3066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033298" y="10264180"/>
            <a:ext cx="792788" cy="855641"/>
            <a:chOff x="0" y="0"/>
            <a:chExt cx="284117" cy="3066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4117" cy="306642"/>
            </a:xfrm>
            <a:custGeom>
              <a:avLst/>
              <a:gdLst/>
              <a:ahLst/>
              <a:cxnLst/>
              <a:rect l="l" t="t" r="r" b="b"/>
              <a:pathLst>
                <a:path w="284117" h="306642">
                  <a:moveTo>
                    <a:pt x="0" y="0"/>
                  </a:moveTo>
                  <a:lnTo>
                    <a:pt x="284117" y="0"/>
                  </a:lnTo>
                  <a:lnTo>
                    <a:pt x="284117" y="306642"/>
                  </a:lnTo>
                  <a:lnTo>
                    <a:pt x="0" y="306642"/>
                  </a:lnTo>
                  <a:close/>
                </a:path>
              </a:pathLst>
            </a:custGeom>
            <a:solidFill>
              <a:srgbClr val="003C62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284117" cy="316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84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840819" y="1601006"/>
            <a:ext cx="6048000" cy="0"/>
          </a:xfrm>
          <a:prstGeom prst="line">
            <a:avLst/>
          </a:prstGeom>
          <a:ln w="38100" cap="rnd">
            <a:solidFill>
              <a:srgbClr val="003C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6607019" y="212002"/>
            <a:ext cx="563600" cy="701502"/>
          </a:xfrm>
          <a:custGeom>
            <a:avLst/>
            <a:gdLst/>
            <a:ahLst/>
            <a:cxnLst/>
            <a:rect l="l" t="t" r="r" b="b"/>
            <a:pathLst>
              <a:path w="563600" h="701502">
                <a:moveTo>
                  <a:pt x="0" y="0"/>
                </a:moveTo>
                <a:lnTo>
                  <a:pt x="563600" y="0"/>
                </a:lnTo>
                <a:lnTo>
                  <a:pt x="563600" y="701502"/>
                </a:lnTo>
                <a:lnTo>
                  <a:pt x="0" y="701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756000" y="2118249"/>
            <a:ext cx="6048000" cy="533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99"/>
              </a:lnSpc>
            </a:pP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Zachęcamy do dalszego angażowania się w </a:t>
            </a:r>
            <a:r>
              <a:rPr lang="pl-PL" sz="1499" b="1" dirty="0" err="1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project</a:t>
            </a: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ME-APP</a:t>
            </a: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just">
              <a:lnSpc>
                <a:spcPts val="209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99"/>
              </a:lnSpc>
            </a:pP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📢 </a:t>
            </a: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Śledź nasze postępy w mediach społecznościowych</a:t>
            </a: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99"/>
              </a:lnSpc>
            </a:pP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🔗 </a:t>
            </a:r>
            <a:r>
              <a:rPr lang="en-US" sz="1499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</a:rPr>
              <a:t>Facebook: </a:t>
            </a:r>
            <a:r>
              <a:rPr lang="en-US" sz="1499" u="sng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  <a:hlinkClick r:id="rId3" tooltip="https://www.facebook.com/profile.php?id=61559303355137"/>
              </a:rPr>
              <a:t>ME-App Facebook Page</a:t>
            </a:r>
          </a:p>
          <a:p>
            <a:pPr algn="just">
              <a:lnSpc>
                <a:spcPts val="2099"/>
              </a:lnSpc>
            </a:pPr>
            <a:r>
              <a:rPr lang="en-US" sz="1499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</a:rPr>
              <a:t>🔗 LinkedIn:</a:t>
            </a: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1499" u="sng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  <a:hlinkClick r:id="rId4" tooltip="https://www.linkedin.com/in/motivation-and-empowerment-app-98629a304/"/>
              </a:rPr>
              <a:t>ME-App </a:t>
            </a:r>
            <a:r>
              <a:rPr lang="en-US" sz="1499" u="sng" dirty="0" err="1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  <a:hlinkClick r:id="rId4" tooltip="https://www.linkedin.com/in/motivation-and-empowerment-app-98629a304/"/>
              </a:rPr>
              <a:t>LinkedIN</a:t>
            </a:r>
            <a:endParaRPr lang="en-US" sz="1499" u="sng" dirty="0">
              <a:solidFill>
                <a:srgbClr val="1E1E1E"/>
              </a:solidFill>
              <a:latin typeface="Open Sans"/>
              <a:ea typeface="Open Sans"/>
              <a:cs typeface="Open Sans"/>
              <a:sym typeface="Open Sans"/>
              <a:hlinkClick r:id="rId4" tooltip="https://www.linkedin.com/in/motivation-and-empowerment-app-98629a304/"/>
            </a:endParaRPr>
          </a:p>
          <a:p>
            <a:pPr algn="just">
              <a:lnSpc>
                <a:spcPts val="2099"/>
              </a:lnSpc>
            </a:pPr>
            <a:endParaRPr lang="en-US" sz="1499" u="sng" dirty="0">
              <a:solidFill>
                <a:srgbClr val="1E1E1E"/>
              </a:solidFill>
              <a:latin typeface="Open Sans"/>
              <a:ea typeface="Open Sans"/>
              <a:cs typeface="Open Sans"/>
              <a:sym typeface="Open Sans"/>
              <a:hlinkClick r:id="rId4" tooltip="https://www.linkedin.com/in/motivation-and-empowerment-app-98629a304/"/>
            </a:endParaRPr>
          </a:p>
          <a:p>
            <a:pPr algn="just">
              <a:lnSpc>
                <a:spcPts val="2099"/>
              </a:lnSpc>
            </a:pP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🌍 </a:t>
            </a: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Odwiedź naszą stronę internetową, aby dowiedzieć się więcej o naszej pracy</a:t>
            </a: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99"/>
              </a:lnSpc>
            </a:pPr>
            <a:r>
              <a:rPr lang="en-US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🔗 </a:t>
            </a:r>
            <a:r>
              <a:rPr lang="en-US" sz="1499" u="sng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  <a:hlinkClick r:id="rId5" tooltip="https://meapp-platform.eu"/>
              </a:rPr>
              <a:t>ME-App Website</a:t>
            </a:r>
          </a:p>
          <a:p>
            <a:pPr algn="just">
              <a:lnSpc>
                <a:spcPts val="2099"/>
              </a:lnSpc>
            </a:pPr>
            <a:endParaRPr lang="en-US" sz="1499" u="sng" dirty="0">
              <a:solidFill>
                <a:srgbClr val="1E1E1E"/>
              </a:solidFill>
              <a:latin typeface="Open Sans"/>
              <a:ea typeface="Open Sans"/>
              <a:cs typeface="Open Sans"/>
              <a:sym typeface="Open Sans"/>
              <a:hlinkClick r:id="rId5" tooltip="https://meapp-platform.eu"/>
            </a:endParaRPr>
          </a:p>
          <a:p>
            <a:pPr algn="ctr">
              <a:lnSpc>
                <a:spcPts val="2099"/>
              </a:lnSpc>
            </a:pP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Dziękujemy za udział w tej podróży! </a:t>
            </a: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9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209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099"/>
              </a:lnSpc>
            </a:pPr>
            <a:r>
              <a:rPr lang="pl-PL" sz="1499" dirty="0">
                <a:solidFill>
                  <a:srgbClr val="1E1E1E"/>
                </a:solidFill>
                <a:latin typeface="Open Sans"/>
                <a:ea typeface="Open Sans"/>
                <a:cs typeface="Open Sans"/>
                <a:sym typeface="Open Sans"/>
              </a:rPr>
              <a:t>Razem zmieniamy życie bezrobotnych dorosłych w całej Europie na lepsze.</a:t>
            </a:r>
            <a:endParaRPr lang="en-US" sz="1499" dirty="0">
              <a:solidFill>
                <a:srgbClr val="1E1E1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099"/>
              </a:lnSpc>
            </a:pPr>
            <a:endParaRPr lang="pl-PL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099"/>
              </a:lnSpc>
            </a:pPr>
            <a:r>
              <a:rPr lang="pl-PL" sz="1499" b="1" dirty="0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Zespół Projektowy ME-</a:t>
            </a:r>
            <a:r>
              <a:rPr lang="pl-PL" sz="1499" b="1" dirty="0" err="1">
                <a:solidFill>
                  <a:srgbClr val="1E1E1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App</a:t>
            </a: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09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09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1679"/>
              </a:lnSpc>
            </a:pPr>
            <a:endParaRPr lang="en-US" sz="1499" b="1" dirty="0">
              <a:solidFill>
                <a:srgbClr val="1E1E1E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40118" y="7560834"/>
            <a:ext cx="2075905" cy="491312"/>
          </a:xfrm>
          <a:custGeom>
            <a:avLst/>
            <a:gdLst/>
            <a:ahLst/>
            <a:cxnLst/>
            <a:rect l="l" t="t" r="r" b="b"/>
            <a:pathLst>
              <a:path w="2075905" h="491312">
                <a:moveTo>
                  <a:pt x="0" y="0"/>
                </a:moveTo>
                <a:lnTo>
                  <a:pt x="2075904" y="0"/>
                </a:lnTo>
                <a:lnTo>
                  <a:pt x="2075904" y="491313"/>
                </a:lnTo>
                <a:lnTo>
                  <a:pt x="0" y="4913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5225094" y="7607884"/>
            <a:ext cx="1594789" cy="507216"/>
          </a:xfrm>
          <a:custGeom>
            <a:avLst/>
            <a:gdLst/>
            <a:ahLst/>
            <a:cxnLst/>
            <a:rect l="l" t="t" r="r" b="b"/>
            <a:pathLst>
              <a:path w="1594789" h="507216">
                <a:moveTo>
                  <a:pt x="0" y="0"/>
                </a:moveTo>
                <a:lnTo>
                  <a:pt x="1594788" y="0"/>
                </a:lnTo>
                <a:lnTo>
                  <a:pt x="1594788" y="507216"/>
                </a:lnTo>
                <a:lnTo>
                  <a:pt x="0" y="507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777690" y="8591497"/>
            <a:ext cx="2038333" cy="856400"/>
          </a:xfrm>
          <a:custGeom>
            <a:avLst/>
            <a:gdLst/>
            <a:ahLst/>
            <a:cxnLst/>
            <a:rect l="l" t="t" r="r" b="b"/>
            <a:pathLst>
              <a:path w="2038333" h="856400">
                <a:moveTo>
                  <a:pt x="0" y="0"/>
                </a:moveTo>
                <a:lnTo>
                  <a:pt x="2038332" y="0"/>
                </a:lnTo>
                <a:lnTo>
                  <a:pt x="2038332" y="856401"/>
                </a:lnTo>
                <a:lnTo>
                  <a:pt x="0" y="8564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>
            <a:off x="3114668" y="7560834"/>
            <a:ext cx="1811781" cy="587806"/>
          </a:xfrm>
          <a:custGeom>
            <a:avLst/>
            <a:gdLst/>
            <a:ahLst/>
            <a:cxnLst/>
            <a:rect l="l" t="t" r="r" b="b"/>
            <a:pathLst>
              <a:path w="1811781" h="587806">
                <a:moveTo>
                  <a:pt x="0" y="0"/>
                </a:moveTo>
                <a:lnTo>
                  <a:pt x="1811780" y="0"/>
                </a:lnTo>
                <a:lnTo>
                  <a:pt x="1811780" y="587806"/>
                </a:lnTo>
                <a:lnTo>
                  <a:pt x="0" y="5878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8"/>
          <p:cNvSpPr/>
          <p:nvPr/>
        </p:nvSpPr>
        <p:spPr>
          <a:xfrm>
            <a:off x="5276290" y="8536156"/>
            <a:ext cx="1209290" cy="967084"/>
          </a:xfrm>
          <a:custGeom>
            <a:avLst/>
            <a:gdLst/>
            <a:ahLst/>
            <a:cxnLst/>
            <a:rect l="l" t="t" r="r" b="b"/>
            <a:pathLst>
              <a:path w="1209290" h="967084">
                <a:moveTo>
                  <a:pt x="0" y="0"/>
                </a:moveTo>
                <a:lnTo>
                  <a:pt x="1209290" y="0"/>
                </a:lnTo>
                <a:lnTo>
                  <a:pt x="1209290" y="967083"/>
                </a:lnTo>
                <a:lnTo>
                  <a:pt x="0" y="967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3672042" y="8591497"/>
            <a:ext cx="730070" cy="856400"/>
          </a:xfrm>
          <a:custGeom>
            <a:avLst/>
            <a:gdLst/>
            <a:ahLst/>
            <a:cxnLst/>
            <a:rect l="l" t="t" r="r" b="b"/>
            <a:pathLst>
              <a:path w="730070" h="856400">
                <a:moveTo>
                  <a:pt x="0" y="0"/>
                </a:moveTo>
                <a:lnTo>
                  <a:pt x="730070" y="0"/>
                </a:lnTo>
                <a:lnTo>
                  <a:pt x="730070" y="856401"/>
                </a:lnTo>
                <a:lnTo>
                  <a:pt x="0" y="8564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TextBox 20"/>
          <p:cNvSpPr txBox="1"/>
          <p:nvPr/>
        </p:nvSpPr>
        <p:spPr>
          <a:xfrm>
            <a:off x="840819" y="917892"/>
            <a:ext cx="604800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spc="-40" dirty="0" err="1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Bądź</a:t>
            </a: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000" spc="-40" dirty="0" err="1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na</a:t>
            </a: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</a:t>
            </a:r>
            <a:r>
              <a:rPr lang="en-US" sz="2000" spc="-40" dirty="0" err="1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bieżąco</a:t>
            </a:r>
            <a:r>
              <a:rPr lang="en-US" sz="2000" spc="-40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!!</a:t>
            </a:r>
          </a:p>
          <a:p>
            <a:pPr algn="ctr">
              <a:lnSpc>
                <a:spcPts val="2400"/>
              </a:lnSpc>
            </a:pPr>
            <a:endParaRPr lang="en-US" sz="2000" spc="-40" dirty="0">
              <a:solidFill>
                <a:srgbClr val="003C62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81553" y="93891"/>
            <a:ext cx="3425297" cy="20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679"/>
              </a:lnSpc>
              <a:spcBef>
                <a:spcPct val="0"/>
              </a:spcBef>
            </a:pPr>
            <a:r>
              <a:rPr lang="pl-PL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Wrzesień,</a:t>
            </a:r>
            <a:r>
              <a:rPr lang="en-US" sz="1199" spc="-57" dirty="0">
                <a:solidFill>
                  <a:srgbClr val="003C62"/>
                </a:solidFill>
                <a:latin typeface="Archivo Black"/>
                <a:ea typeface="Archivo Black"/>
                <a:cs typeface="Archivo Black"/>
                <a:sym typeface="Archivo Black"/>
              </a:rPr>
              <a:t> 2025</a:t>
            </a:r>
          </a:p>
        </p:txBody>
      </p:sp>
      <p:sp>
        <p:nvSpPr>
          <p:cNvPr id="22" name="Freeform 22"/>
          <p:cNvSpPr/>
          <p:nvPr/>
        </p:nvSpPr>
        <p:spPr>
          <a:xfrm>
            <a:off x="319144" y="9889467"/>
            <a:ext cx="2834754" cy="694533"/>
          </a:xfrm>
          <a:custGeom>
            <a:avLst/>
            <a:gdLst/>
            <a:ahLst/>
            <a:cxnLst/>
            <a:rect l="l" t="t" r="r" b="b"/>
            <a:pathLst>
              <a:path w="2834754" h="694533">
                <a:moveTo>
                  <a:pt x="0" y="0"/>
                </a:moveTo>
                <a:lnTo>
                  <a:pt x="2834754" y="0"/>
                </a:lnTo>
                <a:lnTo>
                  <a:pt x="2834754" y="694533"/>
                </a:lnTo>
                <a:lnTo>
                  <a:pt x="0" y="6945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71525" t="-14493" b="-114493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949</Words>
  <Application>Microsoft Office PowerPoint</Application>
  <PresentationFormat>Niestandardowy</PresentationFormat>
  <Paragraphs>90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Open Sans</vt:lpstr>
      <vt:lpstr>Archivo Black</vt:lpstr>
      <vt:lpstr>Calibri</vt:lpstr>
      <vt:lpstr>Open Sans Bold</vt:lpstr>
      <vt:lpstr>Open Sans Italics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ENG: ME-App Newsletter Vol 03</dc:title>
  <dc:creator>Renata Jankowska-Zielińska</dc:creator>
  <cp:lastModifiedBy>Renata Jankowska-Zielińska</cp:lastModifiedBy>
  <cp:revision>2</cp:revision>
  <dcterms:created xsi:type="dcterms:W3CDTF">2006-08-16T00:00:00Z</dcterms:created>
  <dcterms:modified xsi:type="dcterms:W3CDTF">2025-10-13T11:27:35Z</dcterms:modified>
  <dc:identifier>DAGxQY0Z8uI</dc:identifier>
</cp:coreProperties>
</file>